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7" r:id="rId2"/>
    <p:sldId id="259" r:id="rId3"/>
    <p:sldId id="260" r:id="rId4"/>
    <p:sldId id="258" r:id="rId5"/>
    <p:sldId id="261" r:id="rId6"/>
    <p:sldId id="266" r:id="rId7"/>
    <p:sldId id="265" r:id="rId8"/>
    <p:sldId id="264" r:id="rId9"/>
    <p:sldId id="263" r:id="rId10"/>
    <p:sldId id="262" r:id="rId11"/>
    <p:sldId id="269" r:id="rId12"/>
    <p:sldId id="271" r:id="rId13"/>
    <p:sldId id="270" r:id="rId14"/>
    <p:sldId id="272" r:id="rId15"/>
    <p:sldId id="268" r:id="rId16"/>
    <p:sldId id="274" r:id="rId17"/>
    <p:sldId id="267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9C2E-4782-42FD-A49B-BC93A0546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B87F5-C190-4BC2-99F1-E56982CCB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05085-7940-4F5D-897F-043B0049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D717E-379B-4EC8-A4EF-041D679D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D94E9-E2A3-4F43-9947-4EB6CBA3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13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B31D-29D9-4361-8207-86609305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FE2CD-3ED9-4D34-A1ED-E20EF9757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1E7FF-7B80-465F-8DA5-D5BD34474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AD625-0248-4A46-9FDE-EA4C8464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79498-CA07-470E-B24A-E1D92E10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56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D631B-B022-4089-882D-6EFD5A12A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432D6-1595-4B2A-BE75-096C08FD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42760-46B7-472C-AC9A-43A7F2B1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E8CC1-2191-435A-9626-242DA456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3611A-3DE5-49CA-9778-216A7C0BF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7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DE56-E18A-4F61-B996-A5A9148A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8C2D5-E086-4FE1-B1F5-F92E92E57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7644C-0E3C-4639-A89D-10868290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D538-D00E-4699-80BE-E8922C99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6B378-D619-4B24-ABA5-7F46B037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59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A449-B991-4D04-8CA5-37C75740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D3023-C351-449F-9531-53ECC05E6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FC6C-F2B3-4816-86B6-EDFC54CBA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CA753-90A5-497D-A4C3-AC0CD097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727DD-1F61-4E08-8497-A0F0E505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197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B2F8-4C70-425E-90A3-1C3FC4D3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9D44-A3B9-41AE-A002-C86DEB29C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84E4B-DE60-4D4C-AFB1-78D3B7FBD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95538-4749-4CBB-A69E-1F20B3F8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44CF9-20F8-442A-9164-83671413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E8B8A-9B75-4ED6-A14D-E07E64AD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031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3B69-9A30-4D04-9882-D7A69549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E60EA-CA75-48F6-87DE-AC9F2014C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48C68-8338-411E-AC14-62785EBE6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BBA74-3356-4916-8C5A-BDB09C804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C5F84-E074-43EE-AF94-D95226D7F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6244D-14D3-4E44-B6EB-2424C736D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E3375E-682B-4BAC-9C09-E5952DA5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78EB24-72B2-4377-8389-F978CEDA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936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749-8EDD-4363-A07E-3A3CDE7F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D3EA9-BB19-4C2C-859E-B12F1D68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81C9A-5BE0-4292-8801-E59FCB17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E3777-F0CF-4D35-917A-40BBAD11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100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85722-EDE0-4A55-8ACA-3EAC3F91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83D28-ACDD-4672-BB1E-0D5DC11E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0928-8336-4E0A-8CBA-AA0AF7F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003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C76F-1CF6-4CDE-9D5C-6F5FCB40E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A6066-071D-4147-8A94-12DC8BB0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4F7E9-C07D-41BB-B5B1-160566588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10132-E22C-4E04-844B-134C70BE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532DA-2A95-4E0F-85EC-4398EE7F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D4C16-E476-435B-B825-94C307F7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878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BCF2-2D04-4D25-9C54-E933E769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F80E2-9717-4759-99CF-99E2E1B7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DD158-858C-4F25-B55A-E61EFB803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BF15D-CA45-410C-8C76-6E0732C68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C0465-221F-4873-9F17-DEF5F138D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4F687-46F6-4567-AC73-EF6990C3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20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74BBC5-666D-49C2-BC95-9F14DF71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AC320-8E90-4A64-8046-BDE5CB036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97488-2506-42BD-8795-F726866ED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DCA45-9295-4098-B303-AA1EA3449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D0276-B2A6-42EE-AB62-0813FFED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81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33BE8-7021-4604-90C6-F468A810E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933" y="2213361"/>
            <a:ext cx="6247721" cy="2204815"/>
          </a:xfrm>
        </p:spPr>
        <p:txBody>
          <a:bodyPr>
            <a:normAutofit/>
          </a:bodyPr>
          <a:lstStyle/>
          <a:p>
            <a:pPr algn="l"/>
            <a:r>
              <a:rPr lang="en-US" sz="4100" cap="none" dirty="0"/>
              <a:t>Transcriptomics data analysis using </a:t>
            </a:r>
            <a:r>
              <a:rPr lang="en-US" sz="4100" cap="none" dirty="0" err="1"/>
              <a:t>NetworkAnalyst</a:t>
            </a:r>
            <a:endParaRPr lang="en-CA" sz="41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10818-62A6-40C9-896A-72F33976C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934" y="4418176"/>
            <a:ext cx="6247721" cy="1264209"/>
          </a:xfrm>
        </p:spPr>
        <p:txBody>
          <a:bodyPr>
            <a:normAutofit fontScale="9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Metabolomics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2019</a:t>
            </a:r>
          </a:p>
          <a:p>
            <a:pPr algn="l">
              <a:spcAft>
                <a:spcPts val="600"/>
              </a:spcAft>
            </a:pPr>
            <a:r>
              <a:rPr lang="en-US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Guangyan Zhou (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</a:t>
            </a:r>
            <a:r>
              <a:rPr lang="en-US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uangyan.zhou@mail.mcgill.ca)</a:t>
            </a:r>
          </a:p>
          <a:p>
            <a:pPr algn="l">
              <a:spcAft>
                <a:spcPts val="600"/>
              </a:spcAft>
            </a:pPr>
            <a:r>
              <a:rPr lang="en-US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23, 2019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8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FC42D-0F76-40B6-A1AC-C6F96704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43" y="1299282"/>
            <a:ext cx="9064314" cy="5342391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99B6D2B-1496-4376-BFA8-F3168DBF0FEA}"/>
              </a:ext>
            </a:extLst>
          </p:cNvPr>
          <p:cNvSpPr/>
          <p:nvPr/>
        </p:nvSpPr>
        <p:spPr>
          <a:xfrm>
            <a:off x="9210550" y="1561381"/>
            <a:ext cx="2573547" cy="1408431"/>
          </a:xfrm>
          <a:prstGeom prst="wedgeRectCallout">
            <a:avLst>
              <a:gd name="adj1" fmla="val -60912"/>
              <a:gd name="adj2" fmla="val 29459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Up-regulated genes are red and down-regulated genes are green. Hover over any gene to view its name, -log10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-value and log2 fold-change. 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6E8BA2-2FED-41AC-B556-4EE93A4E0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54945"/>
            <a:ext cx="10364451" cy="6666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Interactive volcano plot</a:t>
            </a:r>
            <a:endParaRPr lang="en-CA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D798812-F060-45A5-B34E-8342D4A57022}"/>
              </a:ext>
            </a:extLst>
          </p:cNvPr>
          <p:cNvSpPr/>
          <p:nvPr/>
        </p:nvSpPr>
        <p:spPr>
          <a:xfrm>
            <a:off x="633016" y="73790"/>
            <a:ext cx="2472493" cy="1340392"/>
          </a:xfrm>
          <a:prstGeom prst="wedgeRectCallout">
            <a:avLst>
              <a:gd name="adj1" fmla="val 23563"/>
              <a:gd name="adj2" fmla="val 68379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left-panel contains the results of KEGG 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enrichment analysis on the DE genes.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on any pathway to highlight matching genes.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041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99B6D2B-1496-4376-BFA8-F3168DBF0FEA}"/>
              </a:ext>
            </a:extLst>
          </p:cNvPr>
          <p:cNvSpPr/>
          <p:nvPr/>
        </p:nvSpPr>
        <p:spPr>
          <a:xfrm>
            <a:off x="2147977" y="3312542"/>
            <a:ext cx="2355011" cy="487393"/>
          </a:xfrm>
          <a:prstGeom prst="wedgeRectCallout">
            <a:avLst>
              <a:gd name="adj1" fmla="val 52347"/>
              <a:gd name="adj2" fmla="val 84592"/>
            </a:avLst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here to start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08C56-60BD-46ED-AAA8-F4ECCFD8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03" y="1199471"/>
            <a:ext cx="9279393" cy="535068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7A24A5B-B5FD-42F2-9E84-F6E95C6FADF7}"/>
              </a:ext>
            </a:extLst>
          </p:cNvPr>
          <p:cNvSpPr/>
          <p:nvPr/>
        </p:nvSpPr>
        <p:spPr>
          <a:xfrm>
            <a:off x="9376914" y="227152"/>
            <a:ext cx="2573547" cy="1388852"/>
          </a:xfrm>
          <a:prstGeom prst="wedgeRectCallout">
            <a:avLst>
              <a:gd name="adj1" fmla="val 21211"/>
              <a:gd name="adj2" fmla="val 45996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The 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nteractive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heat map permits users to perform enrichment analysis and define gene signatures using groups of genes from the heatmap. 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537CF6-F8A2-4267-80AE-8CD83A1D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506" y="238644"/>
            <a:ext cx="4494987" cy="666633"/>
          </a:xfrm>
        </p:spPr>
        <p:txBody>
          <a:bodyPr>
            <a:normAutofit fontScale="90000"/>
          </a:bodyPr>
          <a:lstStyle/>
          <a:p>
            <a:r>
              <a:rPr lang="en-US" dirty="0"/>
              <a:t>ORA Heatmap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946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99B6D2B-1496-4376-BFA8-F3168DBF0FEA}"/>
              </a:ext>
            </a:extLst>
          </p:cNvPr>
          <p:cNvSpPr/>
          <p:nvPr/>
        </p:nvSpPr>
        <p:spPr>
          <a:xfrm>
            <a:off x="2147977" y="3312542"/>
            <a:ext cx="2355011" cy="487393"/>
          </a:xfrm>
          <a:prstGeom prst="wedgeRectCallout">
            <a:avLst>
              <a:gd name="adj1" fmla="val 52347"/>
              <a:gd name="adj2" fmla="val 84592"/>
            </a:avLst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here to start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08C56-60BD-46ED-AAA8-F4ECCFD8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03" y="1199471"/>
            <a:ext cx="9279393" cy="535068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7A24A5B-B5FD-42F2-9E84-F6E95C6FADF7}"/>
              </a:ext>
            </a:extLst>
          </p:cNvPr>
          <p:cNvSpPr/>
          <p:nvPr/>
        </p:nvSpPr>
        <p:spPr>
          <a:xfrm>
            <a:off x="112144" y="2825350"/>
            <a:ext cx="2191109" cy="1207299"/>
          </a:xfrm>
          <a:prstGeom prst="wedgeRectCallout">
            <a:avLst>
              <a:gd name="adj1" fmla="val 37746"/>
              <a:gd name="adj2" fmla="val -76187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a group of </a:t>
            </a:r>
            <a:r>
              <a:rPr lang="en-US" sz="1400" dirty="0">
                <a:solidFill>
                  <a:prstClr val="white"/>
                </a:solidFill>
              </a:rPr>
              <a:t>genes from the Overview by dragging with your mouse. The selected genes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appear in the Focus View.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537CF6-F8A2-4267-80AE-8CD83A1D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54945"/>
            <a:ext cx="10364451" cy="6666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ORA Heatmap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465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BD185EB-C1DE-4868-AF64-97B4CF10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54945"/>
            <a:ext cx="10364451" cy="6666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 set enrichment analysis (GSEA)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C90631-DBC2-4E0D-92CB-64B4131C9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04" y="1974651"/>
            <a:ext cx="5344464" cy="3494816"/>
          </a:xfrm>
        </p:spPr>
        <p:txBody>
          <a:bodyPr>
            <a:normAutofit fontScale="92500" lnSpcReduction="20000"/>
          </a:bodyPr>
          <a:lstStyle/>
          <a:p>
            <a:r>
              <a:rPr lang="en-US" cap="none" dirty="0"/>
              <a:t>GSEA is a commonly used method to interpret gene expression data.</a:t>
            </a:r>
          </a:p>
          <a:p>
            <a:r>
              <a:rPr lang="en-US" cap="none" dirty="0"/>
              <a:t>The method determines if the expression of an </a:t>
            </a:r>
            <a:r>
              <a:rPr lang="en-US" i="1" cap="none" dirty="0"/>
              <a:t>a priori</a:t>
            </a:r>
            <a:r>
              <a:rPr lang="en-US" cap="none" dirty="0"/>
              <a:t> set of genes (i.e. biological pathways) is correlated with phenotypic differences between groups.</a:t>
            </a:r>
          </a:p>
          <a:p>
            <a:r>
              <a:rPr lang="en-US" cap="none" dirty="0"/>
              <a:t>Compared to previous methods, GSEA incorporates actual gene expression data and is more sensitive to differences. 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2EEFB1-0FB9-46CA-B1BE-84AB6FAF1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9" r="11232"/>
          <a:stretch/>
        </p:blipFill>
        <p:spPr>
          <a:xfrm>
            <a:off x="6096000" y="1811867"/>
            <a:ext cx="5513797" cy="3858828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C6A599C-8486-4F8C-B3F7-6B0A0FE73C19}"/>
              </a:ext>
            </a:extLst>
          </p:cNvPr>
          <p:cNvSpPr/>
          <p:nvPr/>
        </p:nvSpPr>
        <p:spPr>
          <a:xfrm>
            <a:off x="7069818" y="2298309"/>
            <a:ext cx="1783080" cy="1245950"/>
          </a:xfrm>
          <a:prstGeom prst="wedgeRectCallout">
            <a:avLst>
              <a:gd name="adj1" fmla="val 52347"/>
              <a:gd name="adj2" fmla="val 84592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the “GSEA Heatmap Clustering”. Explore the results using different r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anking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 methods.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239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BD185EB-C1DE-4868-AF64-97B4CF10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54945"/>
            <a:ext cx="10364451" cy="6666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GSEA heatmap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C5647-5FF4-4857-9C7F-9BDEA164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63" y="1057578"/>
            <a:ext cx="9301273" cy="524833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407D0F1-23C2-4285-ABEE-54E11523D8D3}"/>
              </a:ext>
            </a:extLst>
          </p:cNvPr>
          <p:cNvSpPr/>
          <p:nvPr/>
        </p:nvSpPr>
        <p:spPr>
          <a:xfrm>
            <a:off x="3904891" y="2841797"/>
            <a:ext cx="2191109" cy="1679894"/>
          </a:xfrm>
          <a:prstGeom prst="wedgeRectCallout">
            <a:avLst>
              <a:gd name="adj1" fmla="val -63829"/>
              <a:gd name="adj2" fmla="val -6164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GSEA results. Select a pathway to view the corresponding Enrichment plot and heatmap. </a:t>
            </a:r>
            <a:r>
              <a:rPr lang="en-US" sz="1400" i="1" dirty="0">
                <a:solidFill>
                  <a:prstClr val="white"/>
                </a:solidFill>
                <a:latin typeface="Calibri" panose="020F0502020204030204"/>
              </a:rPr>
              <a:t>Pathways in cancer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 is one of the top most enriched sets.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52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345760-8E1F-4125-B10D-01494494B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3" b="4725"/>
          <a:stretch/>
        </p:blipFill>
        <p:spPr>
          <a:xfrm>
            <a:off x="311509" y="1089356"/>
            <a:ext cx="11789545" cy="5743111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99B6D2B-1496-4376-BFA8-F3168DBF0FEA}"/>
              </a:ext>
            </a:extLst>
          </p:cNvPr>
          <p:cNvSpPr/>
          <p:nvPr/>
        </p:nvSpPr>
        <p:spPr>
          <a:xfrm>
            <a:off x="551206" y="2224847"/>
            <a:ext cx="2355011" cy="1736064"/>
          </a:xfrm>
          <a:prstGeom prst="wedgeRectCallout">
            <a:avLst>
              <a:gd name="adj1" fmla="val 78002"/>
              <a:gd name="adj2" fmla="val -27530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Network visualization facilitates the interpretation of GSEA results. Each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represents a significantly enriched gene set from GSEA. Gene sets are connected based on their similarity.  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68CA3A5-5212-436C-9179-6E950F61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54945"/>
            <a:ext cx="10364451" cy="6666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GSEA Enrichment network</a:t>
            </a:r>
            <a:endParaRPr lang="en-CA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A7DBCF5-2281-44CC-B18A-C0A657CDE730}"/>
              </a:ext>
            </a:extLst>
          </p:cNvPr>
          <p:cNvSpPr/>
          <p:nvPr/>
        </p:nvSpPr>
        <p:spPr>
          <a:xfrm>
            <a:off x="1120857" y="4900612"/>
            <a:ext cx="2355011" cy="1065182"/>
          </a:xfrm>
          <a:prstGeom prst="wedgeRectCallout">
            <a:avLst>
              <a:gd name="adj1" fmla="val 163574"/>
              <a:gd name="adj2" fmla="val -131304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CA" sz="1400" dirty="0">
                <a:solidFill>
                  <a:prstClr val="white"/>
                </a:solidFill>
                <a:latin typeface="Calibri" panose="020F0502020204030204"/>
              </a:rPr>
              <a:t>Double clicking a node will show genes involved in the particular pathway colored by their expression value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94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ADBC-4E48-45B1-98AB-0F566D0F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Synchronized PCA/Loading plots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FC903D-5BB6-46C3-ABB2-79987A378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t="12555" r="50000"/>
          <a:stretch/>
        </p:blipFill>
        <p:spPr>
          <a:xfrm>
            <a:off x="1556426" y="2120630"/>
            <a:ext cx="8822987" cy="4506489"/>
          </a:xfrm>
        </p:spPr>
      </p:pic>
    </p:spTree>
    <p:extLst>
      <p:ext uri="{BB962C8B-B14F-4D97-AF65-F5344CB8AC3E}">
        <p14:creationId xmlns:p14="http://schemas.microsoft.com/office/powerpoint/2010/main" val="51557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FA990-0515-4A12-82F1-58B1F641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Further exploration</a:t>
            </a:r>
            <a:endParaRPr lang="en-C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751195-47A4-4E98-B854-27385B2B4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cap="none" dirty="0"/>
              <a:t>Refer to the FAQs, Tutorials, and Resources page of </a:t>
            </a:r>
            <a:r>
              <a:rPr lang="en-CA" cap="none" dirty="0" err="1"/>
              <a:t>NetworkAnalyst</a:t>
            </a:r>
            <a:r>
              <a:rPr lang="en-CA" cap="none" dirty="0"/>
              <a:t> for more information.</a:t>
            </a:r>
          </a:p>
          <a:p>
            <a:r>
              <a:rPr lang="en-US" cap="none" dirty="0"/>
              <a:t>F</a:t>
            </a:r>
            <a:r>
              <a:rPr lang="en-CA" cap="none" dirty="0"/>
              <a:t>or a detailed step-by-step tutorial, read the “</a:t>
            </a:r>
            <a:r>
              <a:rPr lang="en-US" cap="none" dirty="0" err="1"/>
              <a:t>NetworkAnalyst</a:t>
            </a:r>
            <a:r>
              <a:rPr lang="en-US" cap="none" dirty="0"/>
              <a:t> for Statistical, Visual and Network-based Approaches for Meta-analysis of Expression Data” </a:t>
            </a:r>
            <a:r>
              <a:rPr lang="en-US" cap="none"/>
              <a:t>Nature Protocol. </a:t>
            </a:r>
            <a:endParaRPr lang="en-CA" cap="none" dirty="0"/>
          </a:p>
        </p:txBody>
      </p:sp>
    </p:spTree>
    <p:extLst>
      <p:ext uri="{BB962C8B-B14F-4D97-AF65-F5344CB8AC3E}">
        <p14:creationId xmlns:p14="http://schemas.microsoft.com/office/powerpoint/2010/main" val="4141894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D14-355E-4823-BF6E-E9585E68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B00C-63EE-4107-ABE2-CAA72D4CD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Zhou G, </a:t>
            </a:r>
            <a:r>
              <a:rPr lang="en-CA" dirty="0" err="1"/>
              <a:t>Soufan</a:t>
            </a:r>
            <a:r>
              <a:rPr lang="en-CA" dirty="0"/>
              <a:t> O, Ewald J, Hancock RE, </a:t>
            </a:r>
            <a:r>
              <a:rPr lang="en-CA" dirty="0" err="1"/>
              <a:t>Basu</a:t>
            </a:r>
            <a:r>
              <a:rPr lang="en-CA" dirty="0"/>
              <a:t> N, Xia J. </a:t>
            </a:r>
            <a:r>
              <a:rPr lang="en-CA" dirty="0" err="1"/>
              <a:t>NetworkAnalyst</a:t>
            </a:r>
            <a:r>
              <a:rPr lang="en-CA" dirty="0"/>
              <a:t> 3.0: a visual analytics platform for comprehensive gene expression profiling and meta-analysis. Nucleic acids research. 2019 Apr 1.</a:t>
            </a:r>
          </a:p>
          <a:p>
            <a:r>
              <a:rPr lang="en-CA" dirty="0" err="1"/>
              <a:t>Terunuma</a:t>
            </a:r>
            <a:r>
              <a:rPr lang="en-CA" dirty="0"/>
              <a:t> A, </a:t>
            </a:r>
            <a:r>
              <a:rPr lang="en-CA" dirty="0" err="1"/>
              <a:t>Putluri</a:t>
            </a:r>
            <a:r>
              <a:rPr lang="en-CA" dirty="0"/>
              <a:t> N, Mishra P, </a:t>
            </a:r>
            <a:r>
              <a:rPr lang="en-CA" dirty="0" err="1"/>
              <a:t>Mathé</a:t>
            </a:r>
            <a:r>
              <a:rPr lang="en-CA" dirty="0"/>
              <a:t> EA, Dorsey TH, Yi M, Wallace TA, </a:t>
            </a:r>
            <a:r>
              <a:rPr lang="en-CA" dirty="0" err="1"/>
              <a:t>Issaq</a:t>
            </a:r>
            <a:r>
              <a:rPr lang="en-CA" dirty="0"/>
              <a:t> HJ, Zhou M, Killian JK, Stevenson HS. MYC-driven accumulation of 2-hydroxyglutarate is associated with breast cancer prognosis. The Journal of clinical investigation. 2014 Jan 2;124(1):398-412.</a:t>
            </a:r>
          </a:p>
          <a:p>
            <a:r>
              <a:rPr lang="en-CA" dirty="0"/>
              <a:t>Subramanian A, Tamayo P, </a:t>
            </a:r>
            <a:r>
              <a:rPr lang="en-CA" dirty="0" err="1"/>
              <a:t>Mootha</a:t>
            </a:r>
            <a:r>
              <a:rPr lang="en-CA" dirty="0"/>
              <a:t> VK, Mukherjee S, Ebert BL, Gillette MA, </a:t>
            </a:r>
            <a:r>
              <a:rPr lang="en-CA" dirty="0" err="1"/>
              <a:t>Paulovich</a:t>
            </a:r>
            <a:r>
              <a:rPr lang="en-CA" dirty="0"/>
              <a:t> A, Pomeroy SL, Golub TR, Lander ES, </a:t>
            </a:r>
            <a:r>
              <a:rPr lang="en-CA" dirty="0" err="1"/>
              <a:t>Mesirov</a:t>
            </a:r>
            <a:r>
              <a:rPr lang="en-CA" dirty="0"/>
              <a:t> JP. Gene set enrichment analysis: a knowledge-based approach for interpreting genome-wide expression profiles. Proceedings of the National Academy of Sciences. 2005 Oct 25;102(43):15545-50.</a:t>
            </a:r>
          </a:p>
        </p:txBody>
      </p:sp>
    </p:spTree>
    <p:extLst>
      <p:ext uri="{BB962C8B-B14F-4D97-AF65-F5344CB8AC3E}">
        <p14:creationId xmlns:p14="http://schemas.microsoft.com/office/powerpoint/2010/main" val="2923906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D14-355E-4823-BF6E-E9585E68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85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Objective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B00C-63EE-4107-ABE2-CAA72D4CD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610069"/>
            <a:ext cx="10364452" cy="1855444"/>
          </a:xfrm>
        </p:spPr>
        <p:txBody>
          <a:bodyPr>
            <a:normAutofit/>
          </a:bodyPr>
          <a:lstStyle/>
          <a:p>
            <a:r>
              <a:rPr lang="en-US" cap="none" dirty="0"/>
              <a:t>Use </a:t>
            </a:r>
            <a:r>
              <a:rPr lang="en-US" cap="none" dirty="0" err="1"/>
              <a:t>NetworkAnalyst</a:t>
            </a:r>
            <a:r>
              <a:rPr lang="en-US" cap="none" dirty="0"/>
              <a:t> to perform statistical and functional analysis on a study of breast cancer. </a:t>
            </a:r>
          </a:p>
          <a:p>
            <a:r>
              <a:rPr lang="en-US" cap="none" dirty="0"/>
              <a:t>The results produced will be used as input for multi-omics integration within </a:t>
            </a:r>
            <a:r>
              <a:rPr lang="en-US" cap="none" dirty="0" err="1"/>
              <a:t>OmicsNet</a:t>
            </a:r>
            <a:r>
              <a:rPr lang="en-US" cap="none" dirty="0"/>
              <a:t> (https://www.omicsnet.ca/). 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5A046-C819-4EAA-B82D-D4F25F105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23" y="3429000"/>
            <a:ext cx="5443372" cy="32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4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7A5C6E5-F503-4A49-A074-5F350E6A9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85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B00C-63EE-4107-ABE2-CAA72D4CD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4651"/>
            <a:ext cx="5029200" cy="3868816"/>
          </a:xfrm>
        </p:spPr>
        <p:txBody>
          <a:bodyPr>
            <a:normAutofit fontScale="92500" lnSpcReduction="20000"/>
          </a:bodyPr>
          <a:lstStyle/>
          <a:p>
            <a:r>
              <a:rPr lang="en-US" cap="none" dirty="0"/>
              <a:t>67 human breast tumors and 65 tumor-adjacent noncancerous tissue samples from a study of the onset of breast cancer.</a:t>
            </a:r>
          </a:p>
          <a:p>
            <a:r>
              <a:rPr lang="en-US" cap="none" dirty="0"/>
              <a:t>Untargeted metabolomics (</a:t>
            </a:r>
            <a:r>
              <a:rPr lang="fr-FR" cap="none" dirty="0" err="1"/>
              <a:t>Metabolon</a:t>
            </a:r>
            <a:r>
              <a:rPr lang="en-US" cap="none" dirty="0"/>
              <a:t>) of 352 known metabolites and </a:t>
            </a:r>
            <a:r>
              <a:rPr lang="en-US" cap="none" dirty="0" err="1"/>
              <a:t>microarrary</a:t>
            </a:r>
            <a:r>
              <a:rPr lang="en-US" cap="none" dirty="0"/>
              <a:t> analysis (Affymetrix Human Gene 1.0 ST Array) of tissue samples.</a:t>
            </a:r>
          </a:p>
          <a:p>
            <a:r>
              <a:rPr lang="en-US" cap="none" dirty="0"/>
              <a:t>Download the “breast_cancer.zip” zipped folder from the tutorials page of </a:t>
            </a:r>
            <a:r>
              <a:rPr lang="en-US" cap="none" dirty="0" err="1"/>
              <a:t>OmicsNet</a:t>
            </a:r>
            <a:r>
              <a:rPr lang="en-US" cap="none" dirty="0"/>
              <a:t>. 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305D6-159A-4A28-B46C-D8C6DD8A4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72" y="1484722"/>
            <a:ext cx="5164268" cy="48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9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77C4A-81DC-48B7-8AEE-CF5C317FC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7" y="149786"/>
            <a:ext cx="10886745" cy="6423541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99B6D2B-1496-4376-BFA8-F3168DBF0FEA}"/>
              </a:ext>
            </a:extLst>
          </p:cNvPr>
          <p:cNvSpPr/>
          <p:nvPr/>
        </p:nvSpPr>
        <p:spPr>
          <a:xfrm>
            <a:off x="2760453" y="3312542"/>
            <a:ext cx="1742535" cy="487393"/>
          </a:xfrm>
          <a:prstGeom prst="wedgeRectCallout">
            <a:avLst>
              <a:gd name="adj1" fmla="val 52347"/>
              <a:gd name="adj2" fmla="val 84592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here to start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71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7EEDE3-132C-4745-8EA4-23DF0952F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7" y="293452"/>
            <a:ext cx="11866126" cy="6271096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99B6D2B-1496-4376-BFA8-F3168DBF0FEA}"/>
              </a:ext>
            </a:extLst>
          </p:cNvPr>
          <p:cNvSpPr/>
          <p:nvPr/>
        </p:nvSpPr>
        <p:spPr>
          <a:xfrm>
            <a:off x="9533626" y="405442"/>
            <a:ext cx="2422585" cy="1733908"/>
          </a:xfrm>
          <a:prstGeom prst="wedgeRectCallout">
            <a:avLst>
              <a:gd name="adj1" fmla="val -46920"/>
              <a:gd name="adj2" fmla="val 60718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the organism to “Human”, Data type to “Microarray data”, ID type to “Official Gene Symbol”, select the “breastcancer_gene.txt” file and click “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”. Then Click “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Proceed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move forward.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79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07419-98C1-4C1B-93C8-57986C497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4" y="180673"/>
            <a:ext cx="11740551" cy="6496653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99B6D2B-1496-4376-BFA8-F3168DBF0FEA}"/>
              </a:ext>
            </a:extLst>
          </p:cNvPr>
          <p:cNvSpPr/>
          <p:nvPr/>
        </p:nvSpPr>
        <p:spPr>
          <a:xfrm>
            <a:off x="8962845" y="5555409"/>
            <a:ext cx="2355011" cy="487393"/>
          </a:xfrm>
          <a:prstGeom prst="wedgeRectCallout">
            <a:avLst>
              <a:gd name="adj1" fmla="val -27140"/>
              <a:gd name="adj2" fmla="val 134149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“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 to move forward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734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AAC77-DC9C-4E2F-9B6B-D874F5C18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5" y="294447"/>
            <a:ext cx="11550770" cy="6269106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99B6D2B-1496-4376-BFA8-F3168DBF0FEA}"/>
              </a:ext>
            </a:extLst>
          </p:cNvPr>
          <p:cNvSpPr/>
          <p:nvPr/>
        </p:nvSpPr>
        <p:spPr>
          <a:xfrm>
            <a:off x="8643667" y="1147314"/>
            <a:ext cx="3071005" cy="1401791"/>
          </a:xfrm>
          <a:prstGeom prst="wedgeRectCallout">
            <a:avLst>
              <a:gd name="adj1" fmla="val -59923"/>
              <a:gd name="adj2" fmla="val 42152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the filtering set to default, normalization set to none (data is already normalized as per the QC graphics on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e previous page) and click “</a:t>
            </a: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Submit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”. After click “</a:t>
            </a: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Proceed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” below.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35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89121-B8C5-439E-B969-D5BAA5754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95" y="182003"/>
            <a:ext cx="8878569" cy="6493993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99B6D2B-1496-4376-BFA8-F3168DBF0FEA}"/>
              </a:ext>
            </a:extLst>
          </p:cNvPr>
          <p:cNvSpPr/>
          <p:nvPr/>
        </p:nvSpPr>
        <p:spPr>
          <a:xfrm>
            <a:off x="8488393" y="414068"/>
            <a:ext cx="2717320" cy="1142999"/>
          </a:xfrm>
          <a:prstGeom prst="wedgeRectCallout">
            <a:avLst>
              <a:gd name="adj1" fmla="val -43990"/>
              <a:gd name="adj2" fmla="val 66065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 differential expression analysis. Keep everything as default, click “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and then “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”.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579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89DC4-B1EB-445B-9C30-FFD0064E3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73" y="797668"/>
            <a:ext cx="9478454" cy="6060332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99B6D2B-1496-4376-BFA8-F3168DBF0FEA}"/>
              </a:ext>
            </a:extLst>
          </p:cNvPr>
          <p:cNvSpPr/>
          <p:nvPr/>
        </p:nvSpPr>
        <p:spPr>
          <a:xfrm>
            <a:off x="9137944" y="1575879"/>
            <a:ext cx="2570671" cy="1138687"/>
          </a:xfrm>
          <a:prstGeom prst="wedgeRectCallout">
            <a:avLst>
              <a:gd name="adj1" fmla="val -41659"/>
              <a:gd name="adj2" fmla="val 96323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total of 444 DE genes were identified. To explore the analysis results, click “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Procced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to move forward.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7DC40F-9EFE-4DAC-98C9-B77419F7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86824"/>
            <a:ext cx="10364451" cy="6666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 genes result and export</a:t>
            </a:r>
            <a:endParaRPr lang="en-CA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97CD233D-F23E-4BEC-BA70-9E43ACE2C182}"/>
              </a:ext>
            </a:extLst>
          </p:cNvPr>
          <p:cNvSpPr/>
          <p:nvPr/>
        </p:nvSpPr>
        <p:spPr>
          <a:xfrm>
            <a:off x="4687410" y="2145223"/>
            <a:ext cx="1767104" cy="384914"/>
          </a:xfrm>
          <a:prstGeom prst="wedgeRectCallout">
            <a:avLst>
              <a:gd name="adj1" fmla="val 59182"/>
              <a:gd name="adj2" fmla="val -25916"/>
            </a:avLst>
          </a:prstGeom>
          <a:solidFill>
            <a:srgbClr val="C00000"/>
          </a:solidFill>
          <a:ln>
            <a:solidFill>
              <a:srgbClr val="99171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table here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651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748</Words>
  <Application>Microsoft Office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Transcriptomics data analysis using NetworkAnalyst</vt:lpstr>
      <vt:lpstr>Objective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 genes result and export</vt:lpstr>
      <vt:lpstr>Interactive volcano plot</vt:lpstr>
      <vt:lpstr>ORA Heatmap</vt:lpstr>
      <vt:lpstr>ORA Heatmap</vt:lpstr>
      <vt:lpstr>Gene set enrichment analysis (GSEA)</vt:lpstr>
      <vt:lpstr>GSEA heatmap</vt:lpstr>
      <vt:lpstr>GSEA Enrichment network</vt:lpstr>
      <vt:lpstr>Synchronized PCA/Loading plots</vt:lpstr>
      <vt:lpstr>Further exploration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Transcriptomics data analysis using NetworkAnalyst</dc:title>
  <dc:creator>Jasmine Chong</dc:creator>
  <cp:lastModifiedBy>Guangyan Zhou</cp:lastModifiedBy>
  <cp:revision>24</cp:revision>
  <dcterms:created xsi:type="dcterms:W3CDTF">2019-06-20T12:31:44Z</dcterms:created>
  <dcterms:modified xsi:type="dcterms:W3CDTF">2019-06-23T08:42:02Z</dcterms:modified>
</cp:coreProperties>
</file>